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8" r:id="rId5"/>
    <p:sldId id="275" r:id="rId6"/>
    <p:sldId id="256" r:id="rId7"/>
    <p:sldId id="257" r:id="rId8"/>
    <p:sldId id="259" r:id="rId9"/>
    <p:sldId id="258" r:id="rId10"/>
    <p:sldId id="260" r:id="rId11"/>
    <p:sldId id="262" r:id="rId12"/>
    <p:sldId id="261" r:id="rId13"/>
    <p:sldId id="263" r:id="rId14"/>
    <p:sldId id="265" r:id="rId15"/>
    <p:sldId id="264" r:id="rId16"/>
    <p:sldId id="268" r:id="rId17"/>
    <p:sldId id="267" r:id="rId18"/>
    <p:sldId id="272" r:id="rId19"/>
    <p:sldId id="266" r:id="rId20"/>
    <p:sldId id="276" r:id="rId21"/>
    <p:sldId id="277" r:id="rId22"/>
    <p:sldId id="273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34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6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6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59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0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5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40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22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9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20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03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90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CA95-CE17-4288-8244-1951B37703D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30A10-12C5-44B4-AABA-F65C536691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2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4DE33E-91BE-2D7F-4F49-B1440E349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1" y="0"/>
            <a:ext cx="8093092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CA349C-B3B4-238C-EE7B-75A86D6DC8F5}"/>
              </a:ext>
            </a:extLst>
          </p:cNvPr>
          <p:cNvSpPr txBox="1"/>
          <p:nvPr/>
        </p:nvSpPr>
        <p:spPr>
          <a:xfrm>
            <a:off x="5000263" y="763930"/>
            <a:ext cx="262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rgbClr val="33877A"/>
                </a:solidFill>
                <a:effectLst/>
                <a:highlight>
                  <a:srgbClr val="FFFFFF"/>
                </a:highlight>
                <a:latin typeface="Manrope"/>
              </a:rPr>
              <a:t>Instagram User Analytics</a:t>
            </a:r>
          </a:p>
        </p:txBody>
      </p:sp>
    </p:spTree>
    <p:extLst>
      <p:ext uri="{BB962C8B-B14F-4D97-AF65-F5344CB8AC3E}">
        <p14:creationId xmlns:p14="http://schemas.microsoft.com/office/powerpoint/2010/main" val="387723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1FB8B-4FC5-4D47-3489-7AF06CA23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11792" r="20379" b="22739"/>
          <a:stretch/>
        </p:blipFill>
        <p:spPr>
          <a:xfrm>
            <a:off x="0" y="27222"/>
            <a:ext cx="9144000" cy="68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356F5-1E6B-A27D-0424-63EDADFAE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AF4D1-620F-148F-7D55-2A78B945C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6" t="11013" r="20886" b="2260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2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871AF-6B0E-9981-D3D4-E9F960A1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3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351A2-5E3F-C093-337C-EA030F6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3" t="11407" r="20788" b="2644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0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B75DF-59CC-8608-8A74-B74B4067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5C66-5051-AA4D-17D5-976005685B15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IN" b="1" i="0" dirty="0">
                <a:solidFill>
                  <a:srgbClr val="8492A6"/>
                </a:solidFill>
                <a:effectLst/>
                <a:highlight>
                  <a:srgbClr val="FFFF00"/>
                </a:highlight>
                <a:latin typeface="Manrope"/>
              </a:rPr>
              <a:t> </a:t>
            </a:r>
            <a:r>
              <a:rPr lang="en-IN" b="1" i="0" dirty="0">
                <a:effectLst/>
                <a:highlight>
                  <a:srgbClr val="FFFF00"/>
                </a:highlight>
                <a:latin typeface="Manrope"/>
              </a:rPr>
              <a:t>Investor Metrics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3D7DE-E43B-F88C-39B8-3F4E50156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IN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1.User Engagement</a:t>
            </a:r>
            <a:endParaRPr lang="en-IN" dirty="0">
              <a:highlight>
                <a:srgbClr val="00FFFF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87441-4000-28E7-E39B-43C91247E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Investors want to know if users are still active and posting on Instagram or if they are making fewer posts.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Your Task: Calculate the average number of posts per user on Instagram. Also, provide the total number of photos on Instagram divided by the total number of users.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9F8B0-8EAB-194B-6E89-7608F4878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IN" b="1" i="0" dirty="0">
                <a:solidFill>
                  <a:srgbClr val="8492A6"/>
                </a:solidFill>
                <a:effectLst/>
                <a:highlight>
                  <a:srgbClr val="00FFFF"/>
                </a:highlight>
                <a:latin typeface="Manrope"/>
              </a:rPr>
              <a:t>2.Bots &amp; Fake Accounts</a:t>
            </a:r>
            <a:endParaRPr lang="en-IN" dirty="0">
              <a:highlight>
                <a:srgbClr val="00FFFF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C089F-3ED7-C00D-DCDF-3D6946782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94425" y="2493501"/>
            <a:ext cx="3887391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Investors want to know if the platform is crowded with fake and dummy accounts.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Your Task: Identify users (potential bots) who have liked every single photo on the site, as this is not typically possible for a normal user.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2EBBAD-035E-1FB5-C497-B5F76EA23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11705" r="26528" b="33703"/>
          <a:stretch/>
        </p:blipFill>
        <p:spPr>
          <a:xfrm>
            <a:off x="0" y="88900"/>
            <a:ext cx="9144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E458D-D590-5070-8F60-C1DB8EC3B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1" t="11718" r="26224" b="2578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9DB6E-06B2-ECF8-34F2-EE6F9CED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1" y="207389"/>
            <a:ext cx="8403220" cy="64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7B012-A9C9-F35C-52CB-EF341B7D2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36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464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821D8-342D-A2A0-4B2F-4D948A765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12314" r="20499" b="1974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7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D62E1-092B-A81F-0EC6-4A1E65526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95238-B1D9-87F6-204A-378B09F85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3" y="0"/>
            <a:ext cx="864628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25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3D83C0-05FD-E67E-5FA6-F080419F3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0"/>
            <a:ext cx="865786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398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01447-16DD-3D37-72E6-3D232A476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7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FB7EC-B3EA-B506-8C33-E97FD6774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B61CD-C4E2-F404-1AF6-90D77605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" y="144684"/>
            <a:ext cx="8843057" cy="6713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012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0D9CF-2066-7B89-1AF4-6E8B53A2E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11373" r="25864" b="16582"/>
          <a:stretch/>
        </p:blipFill>
        <p:spPr>
          <a:xfrm>
            <a:off x="0" y="0"/>
            <a:ext cx="92442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6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EB06D-DA00-F626-D76B-1F04719C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r="210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7389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DF3EFA-DC90-758F-B6A5-BA75FE6B9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11692" r="20240" b="11310"/>
          <a:stretch/>
        </p:blipFill>
        <p:spPr>
          <a:xfrm>
            <a:off x="0" y="0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410089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7CDA17-6C93-65E9-310F-24377EC64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r="-205"/>
          <a:stretch/>
        </p:blipFill>
        <p:spPr>
          <a:xfrm>
            <a:off x="0" y="1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3696247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4540</TotalTime>
  <Words>117</Words>
  <Application>Microsoft Office PowerPoint</Application>
  <PresentationFormat>On-screen Show (4:3)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Investor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Shilpi Soni</dc:creator>
  <cp:lastModifiedBy>Shilpi Soni</cp:lastModifiedBy>
  <cp:revision>5</cp:revision>
  <dcterms:created xsi:type="dcterms:W3CDTF">2024-08-12T08:36:03Z</dcterms:created>
  <dcterms:modified xsi:type="dcterms:W3CDTF">2024-08-15T12:16:38Z</dcterms:modified>
</cp:coreProperties>
</file>